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hyperlink" Target="https://www.e-sfera.hr/dodatni-digitalni-sadrzaji/36097022-a543-4cc9-b236-de5428763012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000207" y="982234"/>
            <a:ext cx="5022349" cy="503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7891" y="5000377"/>
            <a:ext cx="1610319" cy="17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 txBox="1"/>
          <p:nvPr/>
        </p:nvSpPr>
        <p:spPr>
          <a:xfrm>
            <a:off x="8058126" y="1732727"/>
            <a:ext cx="2784738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701967" y="1285124"/>
            <a:ext cx="61643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Jutros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 isplovi. Još uvijek ležaše na brodiću zatvorenih očiju. Dugo u noć u selu seljani pjevahu i plesahu. Tek kad oni pred jutro odoše,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zaspa smireno.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034" y="973239"/>
            <a:ext cx="792549" cy="97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659" y="3837115"/>
            <a:ext cx="914479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 txBox="1"/>
          <p:nvPr/>
        </p:nvSpPr>
        <p:spPr>
          <a:xfrm>
            <a:off x="8288923" y="3423410"/>
            <a:ext cx="340010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rečenicu tako da zamijeniš glagole u perfektu s aoristom i imperfektom. Pazi na glagolski vid.</a:t>
            </a:r>
            <a:endParaRPr sz="2400" dirty="0"/>
          </a:p>
        </p:txBody>
      </p:sp>
      <p:sp>
        <p:nvSpPr>
          <p:cNvPr id="231" name="Google Shape;231;p22"/>
          <p:cNvSpPr txBox="1"/>
          <p:nvPr/>
        </p:nvSpPr>
        <p:spPr>
          <a:xfrm>
            <a:off x="782979" y="4090643"/>
            <a:ext cx="64205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se već objavio i otkrivao je lice kopnu i moru.</a:t>
            </a:r>
            <a:endParaRPr sz="2400" dirty="0"/>
          </a:p>
        </p:txBody>
      </p:sp>
      <p:sp>
        <p:nvSpPr>
          <p:cNvPr id="232" name="Google Shape;232;p22"/>
          <p:cNvSpPr txBox="1"/>
          <p:nvPr/>
        </p:nvSpPr>
        <p:spPr>
          <a:xfrm>
            <a:off x="782979" y="4974912"/>
            <a:ext cx="60810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</a:t>
            </a:r>
            <a:endParaRPr sz="2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8288923" y="2502533"/>
            <a:ext cx="31812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glagole u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aoristu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imperfektu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p22"/>
          <p:cNvCxnSpPr/>
          <p:nvPr/>
        </p:nvCxnSpPr>
        <p:spPr>
          <a:xfrm>
            <a:off x="2998012" y="1810923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/>
          <p:nvPr/>
        </p:nvCxnSpPr>
        <p:spPr>
          <a:xfrm>
            <a:off x="782979" y="3495561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2223154" y="3512294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>
            <a:off x="5603036" y="1836621"/>
            <a:ext cx="685800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794016" y="2898867"/>
            <a:ext cx="858276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22"/>
          <p:cNvCxnSpPr/>
          <p:nvPr/>
        </p:nvCxnSpPr>
        <p:spPr>
          <a:xfrm>
            <a:off x="2952975" y="2929454"/>
            <a:ext cx="775874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0" name="Google Shape;240;p22"/>
          <p:cNvSpPr txBox="1"/>
          <p:nvPr/>
        </p:nvSpPr>
        <p:spPr>
          <a:xfrm>
            <a:off x="728937" y="4776867"/>
            <a:ext cx="61546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već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objavi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otkrivaše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lice kopnu i moru.</a:t>
            </a:r>
            <a:endParaRPr sz="2400" dirty="0"/>
          </a:p>
        </p:txBody>
      </p:sp>
      <p:pic>
        <p:nvPicPr>
          <p:cNvPr id="241" name="Google Shape;241;p22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6761" y="2379179"/>
            <a:ext cx="792549" cy="97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75795" y="3275963"/>
            <a:ext cx="914479" cy="102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155546" y="119957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9" name="Google Shape;249;p23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0" name="Google Shape;25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3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3" name="Google Shape;253;p23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4" name="Google Shape;254;p23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5" name="Google Shape;255;p23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3744637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56" name="Google Shape;256;p23"/>
          <p:cNvSpPr txBox="1"/>
          <p:nvPr/>
        </p:nvSpPr>
        <p:spPr>
          <a:xfrm>
            <a:off x="8151289" y="2207162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57" name="Google Shape;257;p23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3672766" y="2746197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8" name="Google Shape;258;p23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706664" y="2793162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3"/>
          <p:cNvSpPr txBox="1"/>
          <p:nvPr/>
        </p:nvSpPr>
        <p:spPr>
          <a:xfrm>
            <a:off x="1869140" y="1145898"/>
            <a:ext cx="15329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ulomcima iz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Regoča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pronađi 12 glagola u imperfektu.</a:t>
            </a:r>
            <a:endParaRPr/>
          </a:p>
        </p:txBody>
      </p:sp>
      <p:sp>
        <p:nvSpPr>
          <p:cNvPr id="260" name="Google Shape;260;p23"/>
          <p:cNvSpPr txBox="1"/>
          <p:nvPr/>
        </p:nvSpPr>
        <p:spPr>
          <a:xfrm>
            <a:off x="1854969" y="2589319"/>
            <a:ext cx="183951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o imperfektu i ponovi svoje znanje.</a:t>
            </a:r>
            <a:endParaRPr/>
          </a:p>
        </p:txBody>
      </p:sp>
      <p:sp>
        <p:nvSpPr>
          <p:cNvPr id="261" name="Google Shape;261;p23"/>
          <p:cNvSpPr txBox="1"/>
          <p:nvPr/>
        </p:nvSpPr>
        <p:spPr>
          <a:xfrm>
            <a:off x="1854969" y="4091117"/>
            <a:ext cx="15329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Riješi križaljku upisujući točne oblike imperfekta.</a:t>
            </a:r>
            <a:endParaRPr/>
          </a:p>
        </p:txBody>
      </p:sp>
      <p:sp>
        <p:nvSpPr>
          <p:cNvPr id="262" name="Google Shape;262;p23"/>
          <p:cNvSpPr txBox="1"/>
          <p:nvPr/>
        </p:nvSpPr>
        <p:spPr>
          <a:xfrm>
            <a:off x="4957982" y="1205208"/>
            <a:ext cx="185752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Riješi niz zadataka i provjeri svoje znanje aorista i imperfekta.</a:t>
            </a:r>
            <a:endParaRPr/>
          </a:p>
        </p:txBody>
      </p:sp>
      <p:sp>
        <p:nvSpPr>
          <p:cNvPr id="263" name="Google Shape;263;p23"/>
          <p:cNvSpPr txBox="1"/>
          <p:nvPr/>
        </p:nvSpPr>
        <p:spPr>
          <a:xfrm>
            <a:off x="4985353" y="2812519"/>
            <a:ext cx="17731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05539" y="1719179"/>
            <a:ext cx="35410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Imperfekt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335730" y="806524"/>
            <a:ext cx="5533413" cy="503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3238" y="2273943"/>
            <a:ext cx="2102057" cy="215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009657" y="1745108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t="1016"/>
          <a:stretch/>
        </p:blipFill>
        <p:spPr>
          <a:xfrm rot="-157289">
            <a:off x="990339" y="506258"/>
            <a:ext cx="4178763" cy="558828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797904" y="2561736"/>
            <a:ext cx="324020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glagolski vid? Kako se dijele glagoli po vidu? Koje se radnje izriču glagolima nesvršena vida? Koja si prošla vremena dosad naučio/naučila?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435895" y="1075247"/>
            <a:ext cx="4527741" cy="447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3808" y="469127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636463" y="1703982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5866" y="1239143"/>
            <a:ext cx="2118955" cy="27182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2509909" y="0"/>
            <a:ext cx="4699757" cy="513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Kosjenka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Regoč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Zvao se pak taj čovjek Regoč 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življaše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gradu i nije imao posla nego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brojaše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kamenje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grada. Ne bi ga on nikada mogao izbrojiti, da ne 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imađaše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onako veliku glavu kao badanj. Ali ovako brojio on i brojio — već hiljadu godina tako brojio 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bijaše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već izbrojio trideset zidina i petora vrata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legenska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je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Kosjenka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opazila Regoča, skrstila ruke od čuda. Ne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mogaše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ona pomisliti, da ima ovako velikoga stvora na zemlji.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204646" y="2465362"/>
            <a:ext cx="351923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kojem se vremenu događa radnja dijela priče koju si pročitao/pročitala? Jesu li istaknute riječi česte u svakodnevnoj komunikaciji?</a:t>
            </a:r>
            <a:endParaRPr sz="2400" dirty="0"/>
          </a:p>
        </p:txBody>
      </p:sp>
      <p:sp>
        <p:nvSpPr>
          <p:cNvPr id="124" name="Google Shape;124;p16"/>
          <p:cNvSpPr txBox="1"/>
          <p:nvPr/>
        </p:nvSpPr>
        <p:spPr>
          <a:xfrm rot="20688152">
            <a:off x="136002" y="4763657"/>
            <a:ext cx="20563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prošlo vrijeme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462721" y="1343439"/>
            <a:ext cx="4262225" cy="42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7740246" y="1817911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1472897" y="620902"/>
            <a:ext cx="60778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istaknute primjere. Kojega su glagolskoga vida glagoli: spavati, čuti, tresti?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800081" y="1543731"/>
            <a:ext cx="538189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 zidom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spavaše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golem čovjek.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Kosjenka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čujaše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Regočev glas.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Regoč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tresijaše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košić s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Kosjenkom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0223124" flipH="1">
            <a:off x="1876794" y="3968343"/>
            <a:ext cx="1405978" cy="130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97383" y="3944661"/>
            <a:ext cx="2369126" cy="219595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3658670" y="4448610"/>
            <a:ext cx="174534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glagoli nesvršenog vida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7331177" y="3236776"/>
            <a:ext cx="30282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Imperfektom se izriče prošla nesvršena radnja.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7944690" y="2442429"/>
            <a:ext cx="1801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IMPERFEKT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502050" y="1203589"/>
            <a:ext cx="4316380" cy="426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2" y="-2669113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94949" y="466306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8759634" y="1334882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8184063" y="2249502"/>
            <a:ext cx="29789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TVORBA IMPERFEKTA</a:t>
            </a:r>
            <a:endParaRPr sz="2400" dirty="0"/>
          </a:p>
        </p:txBody>
      </p:sp>
      <p:sp>
        <p:nvSpPr>
          <p:cNvPr id="153" name="Google Shape;153;p18"/>
          <p:cNvSpPr txBox="1"/>
          <p:nvPr/>
        </p:nvSpPr>
        <p:spPr>
          <a:xfrm>
            <a:off x="1680882" y="941294"/>
            <a:ext cx="5257800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1343058" y="581164"/>
            <a:ext cx="64406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 su skupine nastavka za imperfekt. Promotri nastavke. Spreži glagole: spavati, čuti i tresti u imperfektu.</a:t>
            </a:r>
            <a:endParaRPr sz="2400" dirty="0"/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7">
            <a:alphaModFix/>
          </a:blip>
          <a:srcRect t="13007" b="1"/>
          <a:stretch/>
        </p:blipFill>
        <p:spPr>
          <a:xfrm>
            <a:off x="401782" y="1871166"/>
            <a:ext cx="6960843" cy="3130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1184538" y="4539845"/>
            <a:ext cx="11458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spav</a:t>
            </a:r>
            <a:r>
              <a:rPr lang="hr-HR" sz="2400" b="1" dirty="0">
                <a:solidFill>
                  <a:srgbClr val="E60000"/>
                </a:solidFill>
                <a:latin typeface="Calibri"/>
                <a:ea typeface="Calibri"/>
                <a:cs typeface="Calibri"/>
                <a:sym typeface="Calibri"/>
              </a:rPr>
              <a:t>ah</a:t>
            </a:r>
            <a:endParaRPr dirty="0"/>
          </a:p>
        </p:txBody>
      </p:sp>
      <p:sp>
        <p:nvSpPr>
          <p:cNvPr id="157" name="Google Shape;157;p18"/>
          <p:cNvSpPr txBox="1"/>
          <p:nvPr/>
        </p:nvSpPr>
        <p:spPr>
          <a:xfrm>
            <a:off x="3417499" y="4564828"/>
            <a:ext cx="11458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ču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jah</a:t>
            </a:r>
            <a:endParaRPr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5715116" y="4551381"/>
            <a:ext cx="11458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hr-HR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ijah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1757481" y="5212852"/>
            <a:ext cx="51046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glagolska osnova → -ah, -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jah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-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ijah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8043651" y="2793209"/>
            <a:ext cx="325981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Tvori se samo od </a:t>
            </a:r>
            <a:r>
              <a:rPr lang="hr-HR" sz="24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nesvršenih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glagola tako da se glagolskoj osnovi dodaju nastavci.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95325" y="1027520"/>
            <a:ext cx="4494179" cy="443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0" y="-2629426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5050" y="4379845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8244443" y="1947682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7370618" y="2687596"/>
            <a:ext cx="35084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IMPERFEKT GLAGOLA BITI</a:t>
            </a:r>
            <a:endParaRPr sz="2400" dirty="0"/>
          </a:p>
        </p:txBody>
      </p:sp>
      <p:sp>
        <p:nvSpPr>
          <p:cNvPr id="172" name="Google Shape;172;p19"/>
          <p:cNvSpPr txBox="1"/>
          <p:nvPr/>
        </p:nvSpPr>
        <p:spPr>
          <a:xfrm>
            <a:off x="1325141" y="891423"/>
            <a:ext cx="6045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oblike glagola biti u imperfektu. Gdje ih često možemo pročitati?</a:t>
            </a:r>
            <a:endParaRPr sz="2400" dirty="0"/>
          </a:p>
        </p:txBody>
      </p:sp>
      <p:sp>
        <p:nvSpPr>
          <p:cNvPr id="173" name="Google Shape;173;p19"/>
          <p:cNvSpPr txBox="1"/>
          <p:nvPr/>
        </p:nvSpPr>
        <p:spPr>
          <a:xfrm>
            <a:off x="1344061" y="2500649"/>
            <a:ext cx="504254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                    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bijah		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1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bijasmo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bijaše		 2. bijaste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bijaše		 3. bijahu</a:t>
            </a:r>
            <a:endParaRPr sz="2400" dirty="0"/>
          </a:p>
        </p:txBody>
      </p:sp>
      <p:sp>
        <p:nvSpPr>
          <p:cNvPr id="174" name="Google Shape;174;p19"/>
          <p:cNvSpPr/>
          <p:nvPr/>
        </p:nvSpPr>
        <p:spPr>
          <a:xfrm>
            <a:off x="1099422" y="1862125"/>
            <a:ext cx="45368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imperfekt pomoćnog glagola </a:t>
            </a:r>
            <a:r>
              <a:rPr lang="hr-HR" sz="2400" i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biti</a:t>
            </a:r>
            <a:endParaRPr sz="24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1490411" y="5102567"/>
            <a:ext cx="42492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Bijaše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jednom jedan kralj….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7874167" y="3160330"/>
            <a:ext cx="290198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Vrlo čest je oblik u pripovjednim tekstovima – bajkama.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570229" y="494271"/>
            <a:ext cx="5490061" cy="5503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44251" y="110015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9685" y="4731444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8957117" y="743310"/>
            <a:ext cx="2459028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7902171" y="1438995"/>
            <a:ext cx="30072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UPORABA AORISTA I IMPERFEKTA</a:t>
            </a:r>
            <a:endParaRPr sz="2400" dirty="0"/>
          </a:p>
        </p:txBody>
      </p:sp>
      <p:sp>
        <p:nvSpPr>
          <p:cNvPr id="188" name="Google Shape;188;p20"/>
          <p:cNvSpPr txBox="1"/>
          <p:nvPr/>
        </p:nvSpPr>
        <p:spPr>
          <a:xfrm>
            <a:off x="1037139" y="713991"/>
            <a:ext cx="68650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Kada se najčešće upotrebljavaju aorist i imperfekt?</a:t>
            </a:r>
            <a:endParaRPr sz="2400" dirty="0"/>
          </a:p>
        </p:txBody>
      </p:sp>
      <p:sp>
        <p:nvSpPr>
          <p:cNvPr id="189" name="Google Shape;189;p20"/>
          <p:cNvSpPr txBox="1"/>
          <p:nvPr/>
        </p:nvSpPr>
        <p:spPr>
          <a:xfrm>
            <a:off x="129623" y="1932675"/>
            <a:ext cx="60089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„Cikću, vrište, guraju se i krevelje. Sol 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prosuše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kvas 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proliše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brašno 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rastepoše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sve od velike radosti.”</a:t>
            </a:r>
            <a:endParaRPr sz="2400" dirty="0"/>
          </a:p>
        </p:txBody>
      </p:sp>
      <p:sp>
        <p:nvSpPr>
          <p:cNvPr id="190" name="Google Shape;190;p20"/>
          <p:cNvSpPr txBox="1"/>
          <p:nvPr/>
        </p:nvSpPr>
        <p:spPr>
          <a:xfrm>
            <a:off x="613954" y="3631474"/>
            <a:ext cx="5225143" cy="55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156158" y="4045369"/>
            <a:ext cx="585216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„Sve je pošlo po dobru, no najljepše od svega </a:t>
            </a:r>
            <a:r>
              <a:rPr lang="hr-HR" sz="24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bijaše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što </a:t>
            </a:r>
            <a:r>
              <a:rPr lang="hr-HR" sz="2400" b="1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imađahu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nasred sela krasnu kulu od gorskog mramora, a navrh kule </a:t>
            </a:r>
            <a:r>
              <a:rPr lang="hr-HR" sz="24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bijahu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učinili vrt.”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156158" y="1387933"/>
            <a:ext cx="11668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aorist</a:t>
            </a:r>
            <a:endParaRPr sz="2400" dirty="0"/>
          </a:p>
        </p:txBody>
      </p:sp>
      <p:sp>
        <p:nvSpPr>
          <p:cNvPr id="193" name="Google Shape;193;p20"/>
          <p:cNvSpPr txBox="1"/>
          <p:nvPr/>
        </p:nvSpPr>
        <p:spPr>
          <a:xfrm>
            <a:off x="226740" y="3382683"/>
            <a:ext cx="15283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imperfekt</a:t>
            </a:r>
            <a:endParaRPr sz="2400" dirty="0"/>
          </a:p>
        </p:txBody>
      </p:sp>
      <p:sp>
        <p:nvSpPr>
          <p:cNvPr id="194" name="Google Shape;194;p20"/>
          <p:cNvSpPr txBox="1"/>
          <p:nvPr/>
        </p:nvSpPr>
        <p:spPr>
          <a:xfrm>
            <a:off x="7304885" y="2146881"/>
            <a:ext cx="420179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Aorist se upotrebljava u pripovijedanju kad se želi postići živost i izražajnost radnje. Imperfekt i aorist česta su glagolska vremena u dijalektnoj književnosti i tekstovima starijih hrvatskih pisaca.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159929" y="1225100"/>
            <a:ext cx="4838928" cy="479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 txBox="1"/>
          <p:nvPr/>
        </p:nvSpPr>
        <p:spPr>
          <a:xfrm>
            <a:off x="6942719" y="1774173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7344785" y="2569837"/>
            <a:ext cx="32869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GLASOVNA PROMJENA</a:t>
            </a:r>
            <a:endParaRPr sz="2400" dirty="0"/>
          </a:p>
        </p:txBody>
      </p:sp>
      <p:sp>
        <p:nvSpPr>
          <p:cNvPr id="206" name="Google Shape;206;p21"/>
          <p:cNvSpPr txBox="1"/>
          <p:nvPr/>
        </p:nvSpPr>
        <p:spPr>
          <a:xfrm>
            <a:off x="581709" y="855663"/>
            <a:ext cx="73248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Koji se glasovi stapaju s glasom </a:t>
            </a:r>
            <a:r>
              <a:rPr lang="hr-HR" sz="2400" b="1" dirty="0">
                <a:solidFill>
                  <a:srgbClr val="E6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tvorbi imperfekta?</a:t>
            </a:r>
            <a:endParaRPr sz="2400" dirty="0"/>
          </a:p>
        </p:txBody>
      </p:sp>
      <p:sp>
        <p:nvSpPr>
          <p:cNvPr id="207" name="Google Shape;207;p21"/>
          <p:cNvSpPr txBox="1"/>
          <p:nvPr/>
        </p:nvSpPr>
        <p:spPr>
          <a:xfrm>
            <a:off x="287880" y="1992683"/>
            <a:ext cx="527807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mlatiti      mla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-</a:t>
            </a:r>
            <a:r>
              <a:rPr lang="hr-HR" sz="2400" b="1" dirty="0" err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mla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voditi        vo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-</a:t>
            </a:r>
            <a:r>
              <a:rPr lang="hr-HR" sz="2400" b="1" dirty="0" err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vo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moliti	  mo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-</a:t>
            </a:r>
            <a:r>
              <a:rPr lang="hr-HR" sz="2400" b="1" dirty="0" err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mo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goniti	  go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-</a:t>
            </a:r>
            <a:r>
              <a:rPr lang="hr-HR" sz="2400" b="1" dirty="0" err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go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nj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 </a:t>
            </a:r>
            <a:endParaRPr sz="2400" dirty="0"/>
          </a:p>
        </p:txBody>
      </p:sp>
      <p:sp>
        <p:nvSpPr>
          <p:cNvPr id="208" name="Google Shape;208;p21"/>
          <p:cNvSpPr txBox="1"/>
          <p:nvPr/>
        </p:nvSpPr>
        <p:spPr>
          <a:xfrm>
            <a:off x="4743141" y="2255730"/>
            <a:ext cx="1433299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 + j = ć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4129658" y="4435969"/>
            <a:ext cx="4171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400" dirty="0"/>
          </a:p>
        </p:txBody>
      </p:sp>
      <p:sp>
        <p:nvSpPr>
          <p:cNvPr id="210" name="Google Shape;210;p21"/>
          <p:cNvSpPr/>
          <p:nvPr/>
        </p:nvSpPr>
        <p:spPr>
          <a:xfrm>
            <a:off x="4183358" y="2981534"/>
            <a:ext cx="4171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400" dirty="0"/>
          </a:p>
        </p:txBody>
      </p:sp>
      <p:sp>
        <p:nvSpPr>
          <p:cNvPr id="211" name="Google Shape;211;p21"/>
          <p:cNvSpPr txBox="1"/>
          <p:nvPr/>
        </p:nvSpPr>
        <p:spPr>
          <a:xfrm>
            <a:off x="4737112" y="2903253"/>
            <a:ext cx="125715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d + j = đ</a:t>
            </a:r>
            <a:endParaRPr sz="2400" b="1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4120955" y="3714344"/>
            <a:ext cx="4171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4717547" y="3667750"/>
            <a:ext cx="14562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l + j = </a:t>
            </a:r>
            <a:r>
              <a:rPr lang="hr-HR" sz="2400" b="1" dirty="0" err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endParaRPr sz="2400" b="1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4229347" y="2292573"/>
            <a:ext cx="4171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400" dirty="0"/>
          </a:p>
        </p:txBody>
      </p:sp>
      <p:sp>
        <p:nvSpPr>
          <p:cNvPr id="215" name="Google Shape;215;p21"/>
          <p:cNvSpPr/>
          <p:nvPr/>
        </p:nvSpPr>
        <p:spPr>
          <a:xfrm>
            <a:off x="4654770" y="4413706"/>
            <a:ext cx="14977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n + j = nj</a:t>
            </a:r>
            <a:endParaRPr sz="2400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7172067" y="2984522"/>
            <a:ext cx="323902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tvorbi imperfekta suglasnici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t, d, l, n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stapaju se sa suglasnikom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nove glasove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ć, đ, </a:t>
            </a:r>
            <a:r>
              <a:rPr lang="hr-HR" sz="2400" b="1" dirty="0" err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, nj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601</Words>
  <Application>Microsoft Office PowerPoint</Application>
  <PresentationFormat>Široki zaslon</PresentationFormat>
  <Paragraphs>74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3</cp:revision>
  <dcterms:modified xsi:type="dcterms:W3CDTF">2020-09-13T20:41:31Z</dcterms:modified>
</cp:coreProperties>
</file>